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6" r:id="rId4"/>
    <p:sldId id="267" r:id="rId5"/>
    <p:sldId id="268" r:id="rId6"/>
    <p:sldId id="277" r:id="rId7"/>
    <p:sldId id="269" r:id="rId8"/>
    <p:sldId id="270" r:id="rId9"/>
    <p:sldId id="271" r:id="rId10"/>
    <p:sldId id="281" r:id="rId11"/>
    <p:sldId id="280" r:id="rId12"/>
    <p:sldId id="273" r:id="rId13"/>
    <p:sldId id="274" r:id="rId14"/>
    <p:sldId id="282" r:id="rId15"/>
    <p:sldId id="278" r:id="rId16"/>
    <p:sldId id="279" r:id="rId17"/>
    <p:sldId id="28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/>
    <p:restoredTop sz="73611"/>
  </p:normalViewPr>
  <p:slideViewPr>
    <p:cSldViewPr snapToGrid="0" snapToObjects="1">
      <p:cViewPr>
        <p:scale>
          <a:sx n="100" d="100"/>
          <a:sy n="100" d="100"/>
        </p:scale>
        <p:origin x="52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C05AA-636B-2744-A074-4E12CD23037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1012D-5F1E-7342-A5F4-BDD5776E4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65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29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1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38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94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4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2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3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57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70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5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40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5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1012D-5F1E-7342-A5F4-BDD5776E42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cid:b63996d7-dfc7-442e-a194-cfceb87d82a2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404734"/>
            <a:ext cx="7197726" cy="3980997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Lung image analysis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62399" y="4752474"/>
            <a:ext cx="710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 smtClean="0"/>
          </a:p>
          <a:p>
            <a:pPr algn="r"/>
            <a:r>
              <a:rPr lang="en-US" dirty="0" smtClean="0"/>
              <a:t>YANG</a:t>
            </a:r>
            <a:r>
              <a:rPr lang="en-US" dirty="0"/>
              <a:t>, </a:t>
            </a:r>
            <a:r>
              <a:rPr lang="en-US" dirty="0" smtClean="0"/>
              <a:t>Liu</a:t>
            </a:r>
            <a:r>
              <a:rPr lang="en-US" dirty="0"/>
              <a:t>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9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1 </a:t>
            </a:r>
            <a:r>
              <a:rPr lang="en-US" dirty="0"/>
              <a:t>Lung Region Extraction</a:t>
            </a:r>
            <a:r>
              <a:rPr lang="en-GB" dirty="0"/>
              <a:t> 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5" y="145626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Detecting </a:t>
            </a:r>
            <a:r>
              <a:rPr lang="en-US" sz="2400" dirty="0"/>
              <a:t>the lung region and regions of interest(ROIs) </a:t>
            </a:r>
            <a:endParaRPr 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238500" y="2624667"/>
            <a:ext cx="2260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Bit-Plane Slicing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60400" y="2455334"/>
            <a:ext cx="18669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Original Image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6210300" y="2601384"/>
            <a:ext cx="2082800" cy="62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Erosion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9036050" y="2557165"/>
            <a:ext cx="2082800" cy="62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Median Filter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3238500" y="5467775"/>
            <a:ext cx="2082800" cy="62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Flood Fill Algorithm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036050" y="3937000"/>
            <a:ext cx="2082800" cy="62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Dilation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210300" y="3948319"/>
            <a:ext cx="2082800" cy="62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Outlining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327400" y="4022271"/>
            <a:ext cx="2082800" cy="62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Lung Border Extraction</a:t>
            </a:r>
            <a:endParaRPr kumimoji="1"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6210300" y="5265042"/>
            <a:ext cx="2159000" cy="1075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Extracted Lung</a:t>
            </a:r>
            <a:endParaRPr kumimoji="1"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2559050" y="2821403"/>
            <a:ext cx="698500" cy="24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8293100" y="2811280"/>
            <a:ext cx="698500" cy="24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480050" y="2836188"/>
            <a:ext cx="698500" cy="24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10077450" y="3223684"/>
            <a:ext cx="260350" cy="683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4238625" y="4749123"/>
            <a:ext cx="260350" cy="683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左箭头 21"/>
          <p:cNvSpPr/>
          <p:nvPr/>
        </p:nvSpPr>
        <p:spPr>
          <a:xfrm>
            <a:off x="8293100" y="4111086"/>
            <a:ext cx="742950" cy="222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左箭头 22"/>
          <p:cNvSpPr/>
          <p:nvPr/>
        </p:nvSpPr>
        <p:spPr>
          <a:xfrm>
            <a:off x="5432425" y="4222253"/>
            <a:ext cx="742950" cy="222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5321300" y="5706802"/>
            <a:ext cx="889000" cy="215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8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1 </a:t>
            </a:r>
            <a:r>
              <a:rPr lang="en-US" dirty="0"/>
              <a:t>Lung Region Extraction</a:t>
            </a:r>
            <a:r>
              <a:rPr lang="en-GB" dirty="0"/>
              <a:t> 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456267"/>
            <a:ext cx="2160000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5" y="1477934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7" y="1477934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1477934"/>
            <a:ext cx="2160000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750" y="4292600"/>
            <a:ext cx="2160000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7" y="4281016"/>
            <a:ext cx="2160000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833129"/>
            <a:ext cx="2160001" cy="13226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1" y="5372600"/>
            <a:ext cx="2160001" cy="132260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451600" y="2369050"/>
            <a:ext cx="682625" cy="46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487693" y="2369050"/>
            <a:ext cx="682625" cy="46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565856" y="2369050"/>
            <a:ext cx="682625" cy="46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24" y="4292600"/>
            <a:ext cx="2160000" cy="2160000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10192250" y="3691659"/>
            <a:ext cx="508000" cy="547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8565856" y="5126066"/>
            <a:ext cx="682625" cy="4699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>
            <a:off x="5487692" y="5126066"/>
            <a:ext cx="682625" cy="4699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2451600" y="5126066"/>
            <a:ext cx="682625" cy="4699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2 </a:t>
            </a:r>
            <a:r>
              <a:rPr lang="en-US" dirty="0"/>
              <a:t>Lung Regions Segmentation</a:t>
            </a:r>
            <a:r>
              <a:rPr lang="en-GB" dirty="0"/>
              <a:t> 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5" y="1456267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400" dirty="0" smtClean="0"/>
              <a:t>I</a:t>
            </a:r>
            <a:r>
              <a:rPr lang="en-US" sz="2400" dirty="0" smtClean="0"/>
              <a:t>dentifying </a:t>
            </a:r>
            <a:r>
              <a:rPr lang="en-US" sz="2400" dirty="0"/>
              <a:t>the region of interest(ROIs) which helps in determining the cancer </a:t>
            </a:r>
            <a:r>
              <a:rPr lang="en-US" sz="2400" dirty="0" smtClean="0"/>
              <a:t>region.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Using K-Means(K=8) to do the clustering.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Getting 8 candidates of lung nodule.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928292"/>
            <a:ext cx="4762500" cy="32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3 </a:t>
            </a:r>
            <a:r>
              <a:rPr lang="en-US" dirty="0"/>
              <a:t>Features Extraction</a:t>
            </a:r>
            <a:r>
              <a:rPr lang="en-GB" dirty="0"/>
              <a:t> 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5" y="1456267"/>
            <a:ext cx="649753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Extracting three kinds of features from a CT image: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Area of the candidate </a:t>
            </a:r>
            <a:r>
              <a:rPr lang="en-US" sz="2400" dirty="0" smtClean="0"/>
              <a:t>region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The Maximum </a:t>
            </a:r>
            <a:r>
              <a:rPr lang="en-US" sz="2400" dirty="0" err="1"/>
              <a:t>Drawable</a:t>
            </a:r>
            <a:r>
              <a:rPr lang="en-US" sz="2400" dirty="0"/>
              <a:t> Circle (MDC) inside the candidate </a:t>
            </a:r>
            <a:r>
              <a:rPr lang="en-US" sz="2400" dirty="0" smtClean="0"/>
              <a:t>region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Mean intensity value of the candidate </a:t>
            </a:r>
            <a:r>
              <a:rPr lang="en-US" sz="2400" dirty="0" smtClean="0"/>
              <a:t>region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Getting a 3x8 matrix(3 features * 8 nodule candidates).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Taking an average of 8 candidates and getting a 3x1 matrix to represent this CT image.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749563"/>
            <a:ext cx="5435600" cy="34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4 </a:t>
            </a:r>
            <a:r>
              <a:rPr lang="en-US" dirty="0"/>
              <a:t>Model </a:t>
            </a:r>
            <a:r>
              <a:rPr lang="en-US" dirty="0" smtClean="0"/>
              <a:t>Training</a:t>
            </a:r>
            <a:r>
              <a:rPr lang="en-GB" dirty="0" smtClean="0"/>
              <a:t>  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5" y="1456267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Using the labeled features  to train our model </a:t>
            </a:r>
            <a:r>
              <a:rPr lang="mr-IN" altLang="zh-CN" sz="2400" dirty="0" smtClean="0"/>
              <a:t>–</a:t>
            </a:r>
            <a:r>
              <a:rPr lang="en-US" altLang="zh-CN" sz="2400" dirty="0" smtClean="0"/>
              <a:t> a Neural Network with 10 neutrons and three layers.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485393"/>
            <a:ext cx="5384800" cy="1711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4729596"/>
            <a:ext cx="5384800" cy="14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8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4 </a:t>
            </a:r>
            <a:r>
              <a:rPr lang="en-US" dirty="0"/>
              <a:t>Model </a:t>
            </a:r>
            <a:r>
              <a:rPr lang="en-US" dirty="0" smtClean="0"/>
              <a:t>Training</a:t>
            </a:r>
            <a:r>
              <a:rPr lang="en-GB" dirty="0" smtClean="0"/>
              <a:t>  </a:t>
            </a:r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832" y="1082580"/>
            <a:ext cx="5854700" cy="1700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632" y="4651510"/>
            <a:ext cx="7747000" cy="209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082" y="2948918"/>
            <a:ext cx="5590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3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5 </a:t>
            </a:r>
            <a:r>
              <a:rPr lang="en-US" dirty="0"/>
              <a:t>Testing</a:t>
            </a:r>
            <a:r>
              <a:rPr lang="en-GB" dirty="0"/>
              <a:t> </a:t>
            </a:r>
            <a:r>
              <a:rPr lang="en-GB" dirty="0" smtClean="0"/>
              <a:t>  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5" y="145626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Using additional labeled data to test.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Accuracy: 0.8381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34" y="2010265"/>
            <a:ext cx="5929466" cy="431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404734"/>
            <a:ext cx="7197726" cy="3980997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Thank you!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62399" y="4752474"/>
            <a:ext cx="710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step of life will not waste.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人生沒有白走的路，每一步都算數。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29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0131425" cy="1456267"/>
          </a:xfrm>
        </p:spPr>
        <p:txBody>
          <a:bodyPr/>
          <a:lstStyle/>
          <a:p>
            <a:r>
              <a:rPr kumimoji="1" lang="en-US" altLang="zh-CN" dirty="0" smtClean="0"/>
              <a:t>BACKGROUND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65" y="1744579"/>
            <a:ext cx="7962358" cy="495700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Lung cancer, also known as lung carcinoma, is a malignant lung </a:t>
            </a:r>
            <a:r>
              <a:rPr lang="en-US" sz="2800" dirty="0" smtClean="0"/>
              <a:t>tumor characterized by uncontrolled</a:t>
            </a:r>
            <a:r>
              <a:rPr lang="en-US" sz="2800" dirty="0"/>
              <a:t> cell growth in tissues of the lung.</a:t>
            </a:r>
          </a:p>
          <a:p>
            <a:r>
              <a:rPr lang="en-US" sz="2800" dirty="0" smtClean="0"/>
              <a:t>Worldwide </a:t>
            </a:r>
            <a:r>
              <a:rPr lang="en-US" sz="2800" dirty="0"/>
              <a:t>in 2012, lung cancer occurred in 1.8 million people and resulted in 1.6 million </a:t>
            </a:r>
            <a:r>
              <a:rPr lang="en-US" sz="2800" dirty="0" smtClean="0"/>
              <a:t>deaths.</a:t>
            </a:r>
            <a:endParaRPr lang="en-US" altLang="zh-CN" sz="2800" dirty="0" smtClean="0"/>
          </a:p>
          <a:p>
            <a:r>
              <a:rPr lang="en-US" sz="2800" dirty="0" smtClean="0"/>
              <a:t>This </a:t>
            </a:r>
            <a:r>
              <a:rPr lang="en-US" sz="2800" dirty="0"/>
              <a:t>makes it the most common cause of cancer-related death in men and second most common in women after breast cancer.</a:t>
            </a:r>
            <a:endParaRPr lang="en-US" altLang="zh-CN" sz="2800" dirty="0"/>
          </a:p>
          <a:p>
            <a:r>
              <a:rPr lang="en-US" altLang="zh-CN" sz="2800" dirty="0"/>
              <a:t>However, only 15% of diagnosed lung cancers are at this early stage. </a:t>
            </a:r>
          </a:p>
          <a:p>
            <a:r>
              <a:rPr lang="en-US" altLang="zh-CN" sz="2800" dirty="0"/>
              <a:t>The survival rate for the cancer patient can be increased by detecting the occurrence of cancer in earlier stages. </a:t>
            </a:r>
          </a:p>
          <a:p>
            <a:endParaRPr lang="en-US" altLang="zh-CN" sz="2800" dirty="0"/>
          </a:p>
          <a:p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75" y="1588614"/>
            <a:ext cx="30988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8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0131425" cy="1456267"/>
          </a:xfrm>
        </p:spPr>
        <p:txBody>
          <a:bodyPr/>
          <a:lstStyle/>
          <a:p>
            <a:r>
              <a:rPr kumimoji="1" lang="en-US" altLang="zh-CN" dirty="0" smtClean="0"/>
              <a:t>BRIEF 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65" y="2273969"/>
            <a:ext cx="12014682" cy="411710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field of computer-aided or computer-assisted diagnosis (CAD) encompasses an immense number of potential applications, both medical and non-medical. Computer-aided diagnosis is best defined as a method of assisting radiologic interpretation by means of computer image analysis. Ideally, CAD results in improved decision-making and performance due to enhanced detection and evaluation of complex imaging features, decreased inter observer variability, and elimination of otherwise repetitive or tedious tasks</a:t>
            </a:r>
            <a:r>
              <a:rPr lang="en-US" sz="2800" dirty="0" smtClean="0"/>
              <a:t>.</a:t>
            </a:r>
            <a:endParaRPr lang="en-GB" sz="2800" dirty="0" smtClean="0"/>
          </a:p>
          <a:p>
            <a:r>
              <a:rPr lang="en-US" sz="2800" dirty="0" smtClean="0"/>
              <a:t>In </a:t>
            </a:r>
            <a:r>
              <a:rPr lang="en-US" sz="2800" dirty="0"/>
              <a:t>this project, </a:t>
            </a:r>
            <a:r>
              <a:rPr lang="en-US" sz="2800" dirty="0"/>
              <a:t>I</a:t>
            </a:r>
            <a:r>
              <a:rPr lang="en-US" sz="2800" dirty="0" smtClean="0"/>
              <a:t> </a:t>
            </a:r>
            <a:r>
              <a:rPr lang="en-US" sz="2800" dirty="0"/>
              <a:t>will try to detect lung cancer from the analysis of CT images of chest. </a:t>
            </a:r>
            <a:r>
              <a:rPr lang="en-US" sz="2800" dirty="0" smtClean="0"/>
              <a:t>My</a:t>
            </a:r>
            <a:r>
              <a:rPr lang="en-US" sz="2800" dirty="0" smtClean="0"/>
              <a:t> </a:t>
            </a:r>
            <a:r>
              <a:rPr lang="en-US" sz="2800" dirty="0"/>
              <a:t>system can be able to detect the false positive nodules accurately.</a:t>
            </a:r>
            <a:endParaRPr lang="en-GB" sz="2800" dirty="0"/>
          </a:p>
          <a:p>
            <a:endParaRPr lang="en-GB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3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0131425" cy="1456267"/>
          </a:xfrm>
        </p:spPr>
        <p:txBody>
          <a:bodyPr/>
          <a:lstStyle/>
          <a:p>
            <a:r>
              <a:rPr kumimoji="1" lang="en-US" altLang="zh-CN" dirty="0" smtClean="0"/>
              <a:t>main workflow </a:t>
            </a:r>
            <a:endParaRPr kumimoji="1" lang="zh-CN" altLang="en-US" dirty="0"/>
          </a:p>
        </p:txBody>
      </p:sp>
      <p:sp>
        <p:nvSpPr>
          <p:cNvPr id="5" name="圆角矩形 10"/>
          <p:cNvSpPr/>
          <p:nvPr/>
        </p:nvSpPr>
        <p:spPr>
          <a:xfrm>
            <a:off x="2295728" y="1365156"/>
            <a:ext cx="6303523" cy="83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Lung Regions Extraction </a:t>
            </a:r>
            <a:endParaRPr lang="en-US" altLang="zh-CN" sz="2800" dirty="0">
              <a:effectLst/>
            </a:endParaRPr>
          </a:p>
        </p:txBody>
      </p:sp>
      <p:sp>
        <p:nvSpPr>
          <p:cNvPr id="6" name="圆角矩形 11"/>
          <p:cNvSpPr/>
          <p:nvPr/>
        </p:nvSpPr>
        <p:spPr>
          <a:xfrm>
            <a:off x="2295728" y="2561061"/>
            <a:ext cx="6303523" cy="83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Segmentation of </a:t>
            </a:r>
            <a:r>
              <a:rPr lang="en-US" altLang="zh-CN" sz="2800" dirty="0" smtClean="0"/>
              <a:t>Lung </a:t>
            </a:r>
            <a:r>
              <a:rPr lang="en-US" altLang="zh-CN" sz="2800" dirty="0"/>
              <a:t>R</a:t>
            </a:r>
            <a:r>
              <a:rPr lang="en-US" altLang="zh-CN" sz="2800" dirty="0" smtClean="0"/>
              <a:t>egion </a:t>
            </a:r>
            <a:endParaRPr lang="en-US" altLang="zh-CN" sz="2800" dirty="0">
              <a:effectLst/>
            </a:endParaRPr>
          </a:p>
        </p:txBody>
      </p:sp>
      <p:sp>
        <p:nvSpPr>
          <p:cNvPr id="7" name="圆角矩形 12"/>
          <p:cNvSpPr/>
          <p:nvPr/>
        </p:nvSpPr>
        <p:spPr>
          <a:xfrm>
            <a:off x="2295728" y="3683813"/>
            <a:ext cx="6303523" cy="83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Analysis of </a:t>
            </a:r>
            <a:r>
              <a:rPr lang="en-US" altLang="zh-CN" sz="2800" dirty="0" smtClean="0"/>
              <a:t>Segmented </a:t>
            </a:r>
            <a:r>
              <a:rPr lang="en-US" altLang="zh-CN" sz="2800" dirty="0"/>
              <a:t>L</a:t>
            </a:r>
            <a:r>
              <a:rPr lang="en-US" altLang="zh-CN" sz="2800" dirty="0" smtClean="0"/>
              <a:t>ung </a:t>
            </a:r>
            <a:r>
              <a:rPr lang="en-US" altLang="zh-CN" sz="2800" dirty="0"/>
              <a:t>R</a:t>
            </a:r>
            <a:r>
              <a:rPr lang="en-US" altLang="zh-CN" sz="2800" dirty="0" smtClean="0"/>
              <a:t>egion </a:t>
            </a:r>
            <a:endParaRPr lang="en-US" altLang="zh-CN" sz="2800" dirty="0">
              <a:effectLst/>
            </a:endParaRPr>
          </a:p>
        </p:txBody>
      </p:sp>
      <p:sp>
        <p:nvSpPr>
          <p:cNvPr id="8" name="圆角矩形 13"/>
          <p:cNvSpPr/>
          <p:nvPr/>
        </p:nvSpPr>
        <p:spPr>
          <a:xfrm>
            <a:off x="2295728" y="4804557"/>
            <a:ext cx="6303523" cy="83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Training of Model </a:t>
            </a:r>
            <a:endParaRPr lang="en-US" altLang="zh-CN" sz="2800" dirty="0">
              <a:effectLst/>
            </a:endParaRPr>
          </a:p>
        </p:txBody>
      </p:sp>
      <p:sp>
        <p:nvSpPr>
          <p:cNvPr id="9" name="圆角矩形 14"/>
          <p:cNvSpPr/>
          <p:nvPr/>
        </p:nvSpPr>
        <p:spPr>
          <a:xfrm>
            <a:off x="2295728" y="5937117"/>
            <a:ext cx="6303523" cy="781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Testing and Evaluation </a:t>
            </a:r>
            <a:endParaRPr lang="en-US" altLang="zh-CN" sz="2800" dirty="0">
              <a:effectLst/>
            </a:endParaRPr>
          </a:p>
        </p:txBody>
      </p:sp>
      <p:sp>
        <p:nvSpPr>
          <p:cNvPr id="11" name="下箭头 17"/>
          <p:cNvSpPr/>
          <p:nvPr/>
        </p:nvSpPr>
        <p:spPr>
          <a:xfrm>
            <a:off x="5044538" y="3406692"/>
            <a:ext cx="484632" cy="469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箭头 18"/>
          <p:cNvSpPr/>
          <p:nvPr/>
        </p:nvSpPr>
        <p:spPr>
          <a:xfrm>
            <a:off x="5044538" y="4508576"/>
            <a:ext cx="484632" cy="524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9"/>
          <p:cNvSpPr/>
          <p:nvPr/>
        </p:nvSpPr>
        <p:spPr>
          <a:xfrm>
            <a:off x="5044538" y="5650243"/>
            <a:ext cx="484632" cy="469561"/>
          </a:xfrm>
          <a:prstGeom prst="downArrow">
            <a:avLst>
              <a:gd name="adj1" fmla="val 50000"/>
              <a:gd name="adj2" fmla="val 54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7"/>
          <p:cNvSpPr/>
          <p:nvPr/>
        </p:nvSpPr>
        <p:spPr>
          <a:xfrm>
            <a:off x="5044538" y="2225855"/>
            <a:ext cx="484632" cy="469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8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0131425" cy="1456267"/>
          </a:xfrm>
        </p:spPr>
        <p:txBody>
          <a:bodyPr/>
          <a:lstStyle/>
          <a:p>
            <a:r>
              <a:rPr kumimoji="1" lang="en-US" altLang="zh-CN" dirty="0" smtClean="0"/>
              <a:t>Let’s watch a video</a:t>
            </a:r>
            <a:endParaRPr kumimoji="1" lang="zh-CN" altLang="en-US" dirty="0"/>
          </a:p>
        </p:txBody>
      </p:sp>
      <p:pic>
        <p:nvPicPr>
          <p:cNvPr id="3" name="My Movie 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900" y="1007269"/>
            <a:ext cx="10401300" cy="58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404734"/>
            <a:ext cx="7197726" cy="3980997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Technical details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88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0 preprocessing database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5" y="145626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Lung </a:t>
            </a:r>
            <a:r>
              <a:rPr lang="en-US" altLang="zh-CN" sz="2400" dirty="0"/>
              <a:t>Image Database </a:t>
            </a:r>
            <a:r>
              <a:rPr lang="en-US" altLang="zh-CN" sz="2400" dirty="0" smtClean="0"/>
              <a:t>Consortium(LIDC)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This database consists of diagnostic and lung cancer screening thoracic computed tomography (CT) scans with marked-up annotated lesions.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This database contains about 1000 patients.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Every patient contains about 300 CT images.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Totally about 300,000 CT images and 124G storage.</a:t>
            </a:r>
          </a:p>
          <a:p>
            <a:endParaRPr lang="en-US" dirty="0"/>
          </a:p>
        </p:txBody>
      </p:sp>
      <p:pic>
        <p:nvPicPr>
          <p:cNvPr id="8" name="图片 1" descr="cid:b63996d7-dfc7-442e-a194-cfceb87d82a2"/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85" y="3887787"/>
            <a:ext cx="4523105" cy="28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1"/>
          <p:cNvPicPr/>
          <p:nvPr/>
        </p:nvPicPr>
        <p:blipFill>
          <a:blip r:embed="rId5"/>
          <a:stretch>
            <a:fillRect/>
          </a:stretch>
        </p:blipFill>
        <p:spPr>
          <a:xfrm>
            <a:off x="7109885" y="2414984"/>
            <a:ext cx="3895510" cy="216752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>
            <a:off x="7109886" y="4737100"/>
            <a:ext cx="3895510" cy="198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5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0 preprocessing database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5" y="1456267"/>
            <a:ext cx="1219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Not all CT images are useful.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I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want images like this: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Dislike these kinds of images: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32" y="1993899"/>
            <a:ext cx="2345267" cy="2345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4838400"/>
            <a:ext cx="2019600" cy="20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4838400"/>
            <a:ext cx="2019600" cy="201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82" y="4823318"/>
            <a:ext cx="2019600" cy="20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" y="0"/>
            <a:ext cx="12187135" cy="1456267"/>
          </a:xfrm>
        </p:spPr>
        <p:txBody>
          <a:bodyPr/>
          <a:lstStyle/>
          <a:p>
            <a:r>
              <a:rPr kumimoji="1" lang="en-US" altLang="zh-CN" dirty="0" smtClean="0"/>
              <a:t>step 0 preprocessing database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5" y="1456267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Using scripts to eliminate worse images and retain the clear ones.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Getting a smaller and suitable database.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The new database contains about 800 patients.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Every patient contains 10 CT images.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2789674"/>
            <a:ext cx="5829300" cy="36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1234</TotalTime>
  <Words>478</Words>
  <Application>Microsoft Macintosh PowerPoint</Application>
  <PresentationFormat>Widescreen</PresentationFormat>
  <Paragraphs>91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Calibri Light</vt:lpstr>
      <vt:lpstr>DengXian</vt:lpstr>
      <vt:lpstr>Mangal</vt:lpstr>
      <vt:lpstr>宋体</vt:lpstr>
      <vt:lpstr>新細明體</vt:lpstr>
      <vt:lpstr>Arial</vt:lpstr>
      <vt:lpstr>天体</vt:lpstr>
      <vt:lpstr>Lung image analysis</vt:lpstr>
      <vt:lpstr>BACKGROUND</vt:lpstr>
      <vt:lpstr>BRIEF INTRODUCTION</vt:lpstr>
      <vt:lpstr>main workflow </vt:lpstr>
      <vt:lpstr>Let’s watch a video</vt:lpstr>
      <vt:lpstr>Technical details</vt:lpstr>
      <vt:lpstr>step 0 preprocessing database</vt:lpstr>
      <vt:lpstr>step 0 preprocessing database</vt:lpstr>
      <vt:lpstr>step 0 preprocessing database</vt:lpstr>
      <vt:lpstr>step 1 Lung Region Extraction </vt:lpstr>
      <vt:lpstr>step 1 Lung Region Extraction </vt:lpstr>
      <vt:lpstr>step 2 Lung Regions Segmentation </vt:lpstr>
      <vt:lpstr>step 3 Features Extraction </vt:lpstr>
      <vt:lpstr>step 4 Model Training  </vt:lpstr>
      <vt:lpstr>step 4 Model Training  </vt:lpstr>
      <vt:lpstr>step 5 Testing   </vt:lpstr>
      <vt:lpstr>Thank you!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COMPUTER AIDED DIAGNOSIS SYSTEM FOR DETECTION OF LUNG CANCER NODULES USING EXTREME LEARNING MACHINE  </dc:title>
  <dc:creator>Xiaoyu HU</dc:creator>
  <cp:lastModifiedBy>Austin Yang</cp:lastModifiedBy>
  <cp:revision>272</cp:revision>
  <dcterms:created xsi:type="dcterms:W3CDTF">2016-11-27T14:31:07Z</dcterms:created>
  <dcterms:modified xsi:type="dcterms:W3CDTF">2016-11-29T09:03:43Z</dcterms:modified>
</cp:coreProperties>
</file>